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
      <p:font typeface="Montserrat"/>
      <p:regular r:id="rId37"/>
      <p:bold r:id="rId38"/>
      <p:italic r:id="rId39"/>
      <p:boldItalic r:id="rId40"/>
    </p:embeddedFont>
    <p:embeddedFont>
      <p:font typeface="La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20" Type="http://schemas.openxmlformats.org/officeDocument/2006/relationships/slide" Target="slides/slide15.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7.xml"/><Relationship Id="rId44" Type="http://schemas.openxmlformats.org/officeDocument/2006/relationships/font" Target="fonts/Lato-boldItalic.fntdata"/><Relationship Id="rId21" Type="http://schemas.openxmlformats.org/officeDocument/2006/relationships/slide" Target="slides/slide16.xml"/><Relationship Id="rId43" Type="http://schemas.openxmlformats.org/officeDocument/2006/relationships/font" Target="fonts/Lat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Montserrat-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Montserrat-italic.fntdata"/><Relationship Id="rId16" Type="http://schemas.openxmlformats.org/officeDocument/2006/relationships/slide" Target="slides/slide11.xml"/><Relationship Id="rId38" Type="http://schemas.openxmlformats.org/officeDocument/2006/relationships/font" Target="fonts/Montserra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introductie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ff5dd9d0f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ff5dd9d0f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ff5dd9d0f8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ff5dd9d0f8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ff5dd9d0f8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ff5dd9d0f8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ff5dd9d0f8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ff5dd9d0f8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ff5dd9d0f8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ff5dd9d0f8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ff5dd9d0f8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ff5dd9d0f8_1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ff5dd9d0f8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ff5dd9d0f8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d28f631cf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d28f631c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ff5dd9d0f8_1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ff5dd9d0f8_1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d28f631cf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d28f631cf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ff5dd9d0f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ff5dd9d0f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ff5dd9d0f8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ff5dd9d0f8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f87997393_0_1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f87997393_0_1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f5dd9d0f8_1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f5dd9d0f8_1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n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5146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3400"/>
              <a:t>AI-Integratie Workshop voor KPN-managers</a:t>
            </a:r>
            <a:endParaRPr sz="34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a:t>Door: Derrel Winter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6"/>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a:t>
            </a:r>
            <a:r>
              <a:rPr b="1" lang="nl" sz="1850">
                <a:solidFill>
                  <a:srgbClr val="ECECEC"/>
                </a:solidFill>
                <a:highlight>
                  <a:srgbClr val="212121"/>
                </a:highlight>
                <a:latin typeface="Roboto"/>
                <a:ea typeface="Roboto"/>
                <a:cs typeface="Roboto"/>
                <a:sym typeface="Roboto"/>
              </a:rPr>
              <a:t>Groene WiFi die de Toekomst Verbindt</a:t>
            </a:r>
            <a:endParaRPr b="1" sz="1850">
              <a:solidFill>
                <a:srgbClr val="ECECEC"/>
              </a:solidFill>
              <a:highlight>
                <a:srgbClr val="212121"/>
              </a:highlight>
              <a:latin typeface="Roboto"/>
              <a:ea typeface="Roboto"/>
              <a:cs typeface="Roboto"/>
              <a:sym typeface="Roboto"/>
            </a:endParaRPr>
          </a:p>
          <a:p>
            <a:pPr indent="0" lvl="0" marL="0" rtl="0" algn="l">
              <a:lnSpc>
                <a:spcPct val="160000"/>
              </a:lnSpc>
              <a:spcBef>
                <a:spcPts val="1400"/>
              </a:spcBef>
              <a:spcAft>
                <a:spcPts val="0"/>
              </a:spcAft>
              <a:buNone/>
            </a:pPr>
            <a:r>
              <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318" name="Google Shape;318;p26"/>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Taak: Promoot KPN GreenNet als de milieuvriendelijke keuze voor internetgebruikers.</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"Ontdek GreenNet, de groene revolutie in</a:t>
            </a:r>
            <a:r>
              <a:rPr lang="nl" sz="1600">
                <a:latin typeface="Arial"/>
                <a:ea typeface="Arial"/>
                <a:cs typeface="Arial"/>
                <a:sym typeface="Arial"/>
              </a:rPr>
              <a:t> </a:t>
            </a:r>
            <a:r>
              <a:rPr lang="nl" sz="1600">
                <a:latin typeface="Arial"/>
                <a:ea typeface="Arial"/>
                <a:cs typeface="Arial"/>
                <a:sym typeface="Arial"/>
              </a:rPr>
              <a:t>internetverbinding van KPN!"</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319" name="Google Shape;319;p26"/>
          <p:cNvGrpSpPr/>
          <p:nvPr/>
        </p:nvGrpSpPr>
        <p:grpSpPr>
          <a:xfrm>
            <a:off x="4733970" y="1560916"/>
            <a:ext cx="3159984" cy="2439109"/>
            <a:chOff x="3553042" y="1657806"/>
            <a:chExt cx="3461100" cy="2671532"/>
          </a:xfrm>
        </p:grpSpPr>
        <p:sp>
          <p:nvSpPr>
            <p:cNvPr id="320" name="Google Shape;320;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8" name="Google Shape;328;p26"/>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329" name="Google Shape;329;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6"/>
          <p:cNvGrpSpPr/>
          <p:nvPr/>
        </p:nvGrpSpPr>
        <p:grpSpPr>
          <a:xfrm>
            <a:off x="7429630" y="2553679"/>
            <a:ext cx="1024386" cy="1522884"/>
            <a:chOff x="6505573" y="2745170"/>
            <a:chExt cx="1122000" cy="1668000"/>
          </a:xfrm>
        </p:grpSpPr>
        <p:sp>
          <p:nvSpPr>
            <p:cNvPr id="331" name="Google Shape;331;p2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35" name="Google Shape;335;p26"/>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7"/>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Prompt Voorbeelden</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341" name="Google Shape;341;p27"/>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Context: Benadruk dat KPN GreenNet gebruikmaakt van duurzame technologieën en praktijken.</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"Bij KPN zetten we ons in voor duurzaamheid door groene WiFi aan te bieden die zowel krachtig als milieubewust is."</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342" name="Google Shape;342;p27"/>
          <p:cNvGrpSpPr/>
          <p:nvPr/>
        </p:nvGrpSpPr>
        <p:grpSpPr>
          <a:xfrm>
            <a:off x="4733970" y="1560916"/>
            <a:ext cx="3159984" cy="2439109"/>
            <a:chOff x="3553042" y="1657806"/>
            <a:chExt cx="3461100" cy="2671532"/>
          </a:xfrm>
        </p:grpSpPr>
        <p:sp>
          <p:nvSpPr>
            <p:cNvPr id="343" name="Google Shape;343;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1" name="Google Shape;351;p27"/>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352" name="Google Shape;352;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27"/>
          <p:cNvGrpSpPr/>
          <p:nvPr/>
        </p:nvGrpSpPr>
        <p:grpSpPr>
          <a:xfrm>
            <a:off x="7429630" y="2553679"/>
            <a:ext cx="1024386" cy="1522884"/>
            <a:chOff x="6505573" y="2745170"/>
            <a:chExt cx="1122000" cy="1668000"/>
          </a:xfrm>
        </p:grpSpPr>
        <p:sp>
          <p:nvSpPr>
            <p:cNvPr id="354" name="Google Shape;354;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8" name="Google Shape;358;p27"/>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8"/>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Prompt Voorbeelden</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364" name="Google Shape;364;p28"/>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Voorbeelden: Illustratie van hoe GreenNet bijdraagt aan een lagere CO2-uitstoot.</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"Elke verbinding met GreenNet draagt bij aan minder energieverbruik en een kleinere ecologische voetafdruk."</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365" name="Google Shape;365;p28"/>
          <p:cNvGrpSpPr/>
          <p:nvPr/>
        </p:nvGrpSpPr>
        <p:grpSpPr>
          <a:xfrm>
            <a:off x="4733970" y="1560916"/>
            <a:ext cx="3159984" cy="2439109"/>
            <a:chOff x="3553042" y="1657806"/>
            <a:chExt cx="3461100" cy="2671532"/>
          </a:xfrm>
        </p:grpSpPr>
        <p:sp>
          <p:nvSpPr>
            <p:cNvPr id="366" name="Google Shape;366;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4" name="Google Shape;374;p28"/>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375" name="Google Shape;375;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 name="Google Shape;376;p28"/>
          <p:cNvGrpSpPr/>
          <p:nvPr/>
        </p:nvGrpSpPr>
        <p:grpSpPr>
          <a:xfrm>
            <a:off x="7429630" y="2553679"/>
            <a:ext cx="1024386" cy="1522884"/>
            <a:chOff x="6505573" y="2745170"/>
            <a:chExt cx="1122000" cy="1668000"/>
          </a:xfrm>
        </p:grpSpPr>
        <p:sp>
          <p:nvSpPr>
            <p:cNvPr id="377" name="Google Shape;377;p2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1" name="Google Shape;381;p28"/>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29"/>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Prompt Voorbeelden</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387" name="Google Shape;387;p29"/>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Persoonlijkheid: Toon KPN als een innovatief en verantwoordelijk bedrijf dat de toekomst van de planeet serieus neemt.</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"Wij bij KPN geloven dat technologie niet alleen ons leven moet verrijken, maar ook de wereld moet verbeteren."</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388" name="Google Shape;388;p29"/>
          <p:cNvGrpSpPr/>
          <p:nvPr/>
        </p:nvGrpSpPr>
        <p:grpSpPr>
          <a:xfrm>
            <a:off x="4733970" y="1560916"/>
            <a:ext cx="3159984" cy="2439109"/>
            <a:chOff x="3553042" y="1657806"/>
            <a:chExt cx="3461100" cy="2671532"/>
          </a:xfrm>
        </p:grpSpPr>
        <p:sp>
          <p:nvSpPr>
            <p:cNvPr id="389" name="Google Shape;389;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7" name="Google Shape;397;p29"/>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398" name="Google Shape;398;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29"/>
          <p:cNvGrpSpPr/>
          <p:nvPr/>
        </p:nvGrpSpPr>
        <p:grpSpPr>
          <a:xfrm>
            <a:off x="7429630" y="2553679"/>
            <a:ext cx="1024386" cy="1522884"/>
            <a:chOff x="6505573" y="2745170"/>
            <a:chExt cx="1122000" cy="1668000"/>
          </a:xfrm>
        </p:grpSpPr>
        <p:sp>
          <p:nvSpPr>
            <p:cNvPr id="400" name="Google Shape;400;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4" name="Google Shape;404;p29"/>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0"/>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Prompt Voorbeelden</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410" name="Google Shape;410;p30"/>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Formaat: Gebruik van aantrekkelijke visuals van de aarde, groene technologie, en gelukkige gezinnen die </a:t>
            </a:r>
            <a:r>
              <a:rPr lang="nl" sz="1600">
                <a:latin typeface="Arial"/>
                <a:ea typeface="Arial"/>
                <a:cs typeface="Arial"/>
                <a:sym typeface="Arial"/>
              </a:rPr>
              <a:t>gebruik maken</a:t>
            </a:r>
            <a:r>
              <a:rPr lang="nl" sz="1600">
                <a:latin typeface="Arial"/>
                <a:ea typeface="Arial"/>
                <a:cs typeface="Arial"/>
                <a:sym typeface="Arial"/>
              </a:rPr>
              <a:t> van het internet.</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"Zie in onze advertentie hoe elke online actie met GreenNet de aarde een beetje groener maakt."</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411" name="Google Shape;411;p30"/>
          <p:cNvGrpSpPr/>
          <p:nvPr/>
        </p:nvGrpSpPr>
        <p:grpSpPr>
          <a:xfrm>
            <a:off x="4733970" y="1560916"/>
            <a:ext cx="3159984" cy="2439109"/>
            <a:chOff x="3553042" y="1657806"/>
            <a:chExt cx="3461100" cy="2671532"/>
          </a:xfrm>
        </p:grpSpPr>
        <p:sp>
          <p:nvSpPr>
            <p:cNvPr id="412" name="Google Shape;412;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0" name="Google Shape;420;p30"/>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421" name="Google Shape;421;p30"/>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 name="Google Shape;422;p30"/>
          <p:cNvGrpSpPr/>
          <p:nvPr/>
        </p:nvGrpSpPr>
        <p:grpSpPr>
          <a:xfrm>
            <a:off x="7429630" y="2553679"/>
            <a:ext cx="1024386" cy="1522884"/>
            <a:chOff x="6505573" y="2745170"/>
            <a:chExt cx="1122000" cy="1668000"/>
          </a:xfrm>
        </p:grpSpPr>
        <p:sp>
          <p:nvSpPr>
            <p:cNvPr id="423" name="Google Shape;423;p3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7" name="Google Shape;427;p30"/>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1"/>
          <p:cNvSpPr txBox="1"/>
          <p:nvPr>
            <p:ph type="title"/>
          </p:nvPr>
        </p:nvSpPr>
        <p:spPr>
          <a:xfrm>
            <a:off x="1290925" y="359575"/>
            <a:ext cx="7384200" cy="692400"/>
          </a:xfrm>
          <a:prstGeom prst="rect">
            <a:avLst/>
          </a:prstGeom>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nl" sz="1850">
                <a:solidFill>
                  <a:srgbClr val="ECECEC"/>
                </a:solidFill>
                <a:highlight>
                  <a:srgbClr val="212121"/>
                </a:highlight>
                <a:latin typeface="Roboto"/>
                <a:ea typeface="Roboto"/>
                <a:cs typeface="Roboto"/>
                <a:sym typeface="Roboto"/>
              </a:rPr>
              <a:t>KPN GreenNet - Prompt Voorbeelden</a:t>
            </a:r>
            <a:endParaRPr b="1" sz="1850">
              <a:solidFill>
                <a:srgbClr val="ECECEC"/>
              </a:solidFill>
              <a:highlight>
                <a:srgbClr val="212121"/>
              </a:highlight>
              <a:latin typeface="Roboto"/>
              <a:ea typeface="Roboto"/>
              <a:cs typeface="Roboto"/>
              <a:sym typeface="Roboto"/>
            </a:endParaRPr>
          </a:p>
          <a:p>
            <a:pPr indent="0" lvl="0" marL="0" rtl="0" algn="l">
              <a:spcBef>
                <a:spcPts val="400"/>
              </a:spcBef>
              <a:spcAft>
                <a:spcPts val="0"/>
              </a:spcAft>
              <a:buNone/>
            </a:pPr>
            <a:r>
              <a:t/>
            </a:r>
            <a:endParaRPr/>
          </a:p>
        </p:txBody>
      </p:sp>
      <p:sp>
        <p:nvSpPr>
          <p:cNvPr id="433" name="Google Shape;433;p31"/>
          <p:cNvSpPr txBox="1"/>
          <p:nvPr>
            <p:ph idx="1" type="body"/>
          </p:nvPr>
        </p:nvSpPr>
        <p:spPr>
          <a:xfrm>
            <a:off x="185075" y="1385050"/>
            <a:ext cx="4548900" cy="2867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600">
                <a:latin typeface="Arial"/>
                <a:ea typeface="Arial"/>
                <a:cs typeface="Arial"/>
                <a:sym typeface="Arial"/>
              </a:rPr>
              <a:t>Toon: Inspirerend en motiverend, met een focus op positieve verandering.</a:t>
            </a:r>
            <a:endParaRPr sz="1600">
              <a:latin typeface="Arial"/>
              <a:ea typeface="Arial"/>
              <a:cs typeface="Arial"/>
              <a:sym typeface="Arial"/>
            </a:endParaRPr>
          </a:p>
          <a:p>
            <a:pPr indent="0" lvl="0" marL="0" rtl="0" algn="l">
              <a:spcBef>
                <a:spcPts val="1200"/>
              </a:spcBef>
              <a:spcAft>
                <a:spcPts val="0"/>
              </a:spcAft>
              <a:buNone/>
            </a:pPr>
            <a:r>
              <a:rPr lang="nl" sz="1600">
                <a:latin typeface="Arial"/>
                <a:ea typeface="Arial"/>
                <a:cs typeface="Arial"/>
                <a:sym typeface="Arial"/>
              </a:rPr>
              <a:t>"Sluit je aan bij de groene beweging met KPN GreenNet en maak van elke klik een stap naar een duurzamere wereld."</a:t>
            </a:r>
            <a:endParaRPr sz="1600">
              <a:latin typeface="Arial"/>
              <a:ea typeface="Arial"/>
              <a:cs typeface="Arial"/>
              <a:sym typeface="Arial"/>
            </a:endParaRPr>
          </a:p>
          <a:p>
            <a:pPr indent="0" lvl="0" marL="0" rtl="0" algn="l">
              <a:spcBef>
                <a:spcPts val="1200"/>
              </a:spcBef>
              <a:spcAft>
                <a:spcPts val="1600"/>
              </a:spcAft>
              <a:buNone/>
            </a:pPr>
            <a:r>
              <a:t/>
            </a:r>
            <a:endParaRPr sz="1600">
              <a:latin typeface="Arial"/>
              <a:ea typeface="Arial"/>
              <a:cs typeface="Arial"/>
              <a:sym typeface="Arial"/>
            </a:endParaRPr>
          </a:p>
        </p:txBody>
      </p:sp>
      <p:grpSp>
        <p:nvGrpSpPr>
          <p:cNvPr id="434" name="Google Shape;434;p31"/>
          <p:cNvGrpSpPr/>
          <p:nvPr/>
        </p:nvGrpSpPr>
        <p:grpSpPr>
          <a:xfrm>
            <a:off x="4733970" y="1560916"/>
            <a:ext cx="3159984" cy="2439109"/>
            <a:chOff x="3553042" y="1657806"/>
            <a:chExt cx="3461100" cy="2671532"/>
          </a:xfrm>
        </p:grpSpPr>
        <p:sp>
          <p:nvSpPr>
            <p:cNvPr id="435" name="Google Shape;435;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3" name="Google Shape;443;p31"/>
          <p:cNvPicPr preferRelativeResize="0"/>
          <p:nvPr/>
        </p:nvPicPr>
        <p:blipFill rotWithShape="1">
          <a:blip r:embed="rId3">
            <a:alphaModFix/>
          </a:blip>
          <a:srcRect b="0" l="651" r="641" t="0"/>
          <a:stretch/>
        </p:blipFill>
        <p:spPr>
          <a:xfrm>
            <a:off x="4782280" y="1613063"/>
            <a:ext cx="3063300" cy="1745700"/>
          </a:xfrm>
          <a:prstGeom prst="rect">
            <a:avLst/>
          </a:prstGeom>
          <a:noFill/>
          <a:ln>
            <a:noFill/>
          </a:ln>
        </p:spPr>
      </p:pic>
      <p:sp>
        <p:nvSpPr>
          <p:cNvPr id="444" name="Google Shape;444;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31"/>
          <p:cNvGrpSpPr/>
          <p:nvPr/>
        </p:nvGrpSpPr>
        <p:grpSpPr>
          <a:xfrm>
            <a:off x="7429630" y="2553679"/>
            <a:ext cx="1024386" cy="1522884"/>
            <a:chOff x="6505573" y="2745170"/>
            <a:chExt cx="1122000" cy="1668000"/>
          </a:xfrm>
        </p:grpSpPr>
        <p:sp>
          <p:nvSpPr>
            <p:cNvPr id="446" name="Google Shape;446;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0" name="Google Shape;450;p31"/>
          <p:cNvPicPr preferRelativeResize="0"/>
          <p:nvPr/>
        </p:nvPicPr>
        <p:blipFill rotWithShape="1">
          <a:blip r:embed="rId4">
            <a:alphaModFix/>
          </a:blip>
          <a:srcRect b="0" l="28395" r="28391" t="0"/>
          <a:stretch/>
        </p:blipFill>
        <p:spPr>
          <a:xfrm>
            <a:off x="7429722" y="2648521"/>
            <a:ext cx="1024200" cy="1333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2800">
                <a:solidFill>
                  <a:srgbClr val="FFFFFF"/>
                </a:solidFill>
                <a:latin typeface="Trebuchet MS"/>
                <a:ea typeface="Trebuchet MS"/>
                <a:cs typeface="Trebuchet MS"/>
                <a:sym typeface="Trebuchet MS"/>
              </a:rPr>
              <a:t>Opdracht 2- Maak een advertentie gericht op het promoten van KPN Greennet</a:t>
            </a:r>
            <a:endParaRPr sz="1000"/>
          </a:p>
        </p:txBody>
      </p:sp>
      <p:sp>
        <p:nvSpPr>
          <p:cNvPr id="456" name="Google Shape;456;p32"/>
          <p:cNvSpPr txBox="1"/>
          <p:nvPr>
            <p:ph idx="1" type="body"/>
          </p:nvPr>
        </p:nvSpPr>
        <p:spPr>
          <a:xfrm>
            <a:off x="1297500" y="1567550"/>
            <a:ext cx="7038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sz="1600">
                <a:solidFill>
                  <a:srgbClr val="FFFFFF"/>
                </a:solidFill>
              </a:rPr>
              <a:t>Link naar de banner’s:  </a:t>
            </a:r>
            <a:r>
              <a:rPr b="1" lang="nl" sz="1600">
                <a:solidFill>
                  <a:schemeClr val="accent2"/>
                </a:solidFill>
              </a:rPr>
              <a:t>https://shorturl.at/cFR37</a:t>
            </a:r>
            <a:endParaRPr b="1" sz="1600">
              <a:solidFill>
                <a:schemeClr val="accent2"/>
              </a:solidFill>
            </a:endParaRPr>
          </a:p>
          <a:p>
            <a:pPr indent="0" lvl="0" marL="0" rtl="0" algn="l">
              <a:spcBef>
                <a:spcPts val="1600"/>
              </a:spcBef>
              <a:spcAft>
                <a:spcPts val="0"/>
              </a:spcAft>
              <a:buNone/>
            </a:pPr>
            <a:r>
              <a:rPr lang="nl" sz="1600">
                <a:solidFill>
                  <a:srgbClr val="FFFFFF"/>
                </a:solidFill>
              </a:rPr>
              <a:t>Kies een banner, creëer een advertentietekst met Louis' hulp, ontvang feedback</a:t>
            </a:r>
            <a:endParaRPr sz="1600">
              <a:solidFill>
                <a:srgbClr val="FFFFFF"/>
              </a:solidFill>
            </a:endParaRPr>
          </a:p>
          <a:p>
            <a:pPr indent="0" lvl="0" marL="0" rtl="0" algn="l">
              <a:spcBef>
                <a:spcPts val="1600"/>
              </a:spcBef>
              <a:spcAft>
                <a:spcPts val="0"/>
              </a:spcAft>
              <a:buNone/>
            </a:pPr>
            <a:r>
              <a:rPr lang="nl" sz="1600">
                <a:solidFill>
                  <a:srgbClr val="FFFFFF"/>
                </a:solidFill>
              </a:rPr>
              <a:t>Maak gebruik van de zes prompt componenten dat zijn:</a:t>
            </a:r>
            <a:endParaRPr sz="1600">
              <a:solidFill>
                <a:srgbClr val="FFFFFF"/>
              </a:solidFill>
            </a:endParaRPr>
          </a:p>
          <a:p>
            <a:pPr indent="0" lvl="0" marL="0" rtl="0" algn="l">
              <a:spcBef>
                <a:spcPts val="1600"/>
              </a:spcBef>
              <a:spcAft>
                <a:spcPts val="0"/>
              </a:spcAft>
              <a:buNone/>
            </a:pPr>
            <a:r>
              <a:rPr lang="nl" sz="1600">
                <a:solidFill>
                  <a:srgbClr val="FFFFFF"/>
                </a:solidFill>
              </a:rPr>
              <a:t>Taak, context, voorbeelden, persoonlijkheid, formaat en toon.</a:t>
            </a:r>
            <a:endParaRPr sz="1600">
              <a:solidFill>
                <a:srgbClr val="FFFFFF"/>
              </a:solidFill>
            </a:endParaRPr>
          </a:p>
          <a:p>
            <a:pPr indent="0" lvl="0" marL="0" rtl="0" algn="l">
              <a:spcBef>
                <a:spcPts val="1600"/>
              </a:spcBef>
              <a:spcAft>
                <a:spcPts val="0"/>
              </a:spcAft>
              <a:buNone/>
            </a:pPr>
            <a:r>
              <a:rPr b="1" lang="nl" sz="1600">
                <a:solidFill>
                  <a:srgbClr val="FFFFFF"/>
                </a:solidFill>
              </a:rPr>
              <a:t>Let op: </a:t>
            </a:r>
            <a:r>
              <a:rPr b="1" lang="nl" sz="1600">
                <a:solidFill>
                  <a:srgbClr val="FF0000"/>
                </a:solidFill>
              </a:rPr>
              <a:t>“Geef mij feedback”</a:t>
            </a:r>
            <a:endParaRPr b="1" sz="1600">
              <a:solidFill>
                <a:srgbClr val="FF0000"/>
              </a:solidFill>
            </a:endParaRPr>
          </a:p>
          <a:p>
            <a:pPr indent="0" lvl="0" marL="0" rtl="0" algn="l">
              <a:spcBef>
                <a:spcPts val="1600"/>
              </a:spcBef>
              <a:spcAft>
                <a:spcPts val="0"/>
              </a:spcAft>
              <a:buNone/>
            </a:pPr>
            <a:r>
              <a:rPr b="1" lang="nl" sz="1600">
                <a:solidFill>
                  <a:srgbClr val="FFFFFF"/>
                </a:solidFill>
              </a:rPr>
              <a:t>Link naar Louis: </a:t>
            </a:r>
            <a:r>
              <a:rPr b="1" lang="nl" sz="1600">
                <a:solidFill>
                  <a:schemeClr val="accent2"/>
                </a:solidFill>
              </a:rPr>
              <a:t>https://shorturl.at/fvLT1</a:t>
            </a:r>
            <a:endParaRPr b="1" sz="1600">
              <a:solidFill>
                <a:srgbClr val="FFFFFF"/>
              </a:solidFill>
            </a:endParaRPr>
          </a:p>
          <a:p>
            <a:pPr indent="0" lvl="0" marL="0" rtl="0" algn="l">
              <a:spcBef>
                <a:spcPts val="1600"/>
              </a:spcBef>
              <a:spcAft>
                <a:spcPts val="1600"/>
              </a:spcAft>
              <a:buNone/>
            </a:pPr>
            <a:r>
              <a:t/>
            </a:r>
            <a:endParaRPr b="1" sz="16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33"/>
          <p:cNvSpPr txBox="1"/>
          <p:nvPr>
            <p:ph type="title"/>
          </p:nvPr>
        </p:nvSpPr>
        <p:spPr>
          <a:xfrm>
            <a:off x="1157600" y="21147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3900"/>
              <a:t>“NABESPREKING”</a:t>
            </a:r>
            <a:endParaRPr sz="4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4"/>
          <p:cNvSpPr txBox="1"/>
          <p:nvPr>
            <p:ph idx="2" type="title"/>
          </p:nvPr>
        </p:nvSpPr>
        <p:spPr>
          <a:xfrm>
            <a:off x="863000" y="147450"/>
            <a:ext cx="42072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sz="1600"/>
              <a:t>Opdracht 3 - </a:t>
            </a:r>
            <a:r>
              <a:rPr b="1" lang="nl" sz="1600"/>
              <a:t>MAAK JE EIGEN GPT CLONE</a:t>
            </a:r>
            <a:endParaRPr b="1" sz="1600"/>
          </a:p>
        </p:txBody>
      </p:sp>
      <p:sp>
        <p:nvSpPr>
          <p:cNvPr id="467" name="Google Shape;467;p34"/>
          <p:cNvSpPr txBox="1"/>
          <p:nvPr>
            <p:ph type="title"/>
          </p:nvPr>
        </p:nvSpPr>
        <p:spPr>
          <a:xfrm>
            <a:off x="45200" y="1924850"/>
            <a:ext cx="27885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600"/>
              <a:t>Specifieke Taken en Verantwoordelijkheden</a:t>
            </a:r>
            <a:br>
              <a:rPr lang="nl" sz="1600"/>
            </a:br>
            <a:br>
              <a:rPr lang="nl" sz="1600"/>
            </a:br>
            <a:r>
              <a:rPr lang="nl" sz="1600"/>
              <a:t>Gegevens en Training</a:t>
            </a:r>
            <a:br>
              <a:rPr lang="nl" sz="1600"/>
            </a:br>
            <a:br>
              <a:rPr lang="nl" sz="1600"/>
            </a:br>
            <a:r>
              <a:rPr lang="nl" sz="1600"/>
              <a:t>Verwachte Uitvoer en Interactie</a:t>
            </a:r>
            <a:br>
              <a:rPr lang="nl" sz="1600"/>
            </a:br>
            <a:br>
              <a:rPr lang="nl" sz="1600"/>
            </a:br>
            <a:endParaRPr sz="1600"/>
          </a:p>
        </p:txBody>
      </p:sp>
      <p:sp>
        <p:nvSpPr>
          <p:cNvPr id="468" name="Google Shape;468;p34"/>
          <p:cNvSpPr txBox="1"/>
          <p:nvPr>
            <p:ph idx="1" type="body"/>
          </p:nvPr>
        </p:nvSpPr>
        <p:spPr>
          <a:xfrm>
            <a:off x="6462625" y="1443925"/>
            <a:ext cx="2681400" cy="2337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nl">
                <a:solidFill>
                  <a:srgbClr val="000000"/>
                </a:solidFill>
                <a:latin typeface="Arial"/>
                <a:ea typeface="Arial"/>
                <a:cs typeface="Arial"/>
                <a:sym typeface="Arial"/>
              </a:rPr>
              <a:t>Doel van de Clone:</a:t>
            </a:r>
            <a:r>
              <a:rPr lang="nl">
                <a:solidFill>
                  <a:srgbClr val="000000"/>
                </a:solidFill>
                <a:latin typeface="Arial"/>
                <a:ea typeface="Arial"/>
                <a:cs typeface="Arial"/>
                <a:sym typeface="Arial"/>
              </a:rPr>
              <a:t> "Deze GPT-clone is bedoeld om te functioneren als een virtuele assistent die je kan helpen bij het managen van dagelijkse taken en verantwoordelijkheden. De clone moet in staat zijn om communicatie te verzorgen, projectupdates te beheren, en teamleden advies te geven."</a:t>
            </a:r>
            <a:endParaRPr>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grpSp>
        <p:nvGrpSpPr>
          <p:cNvPr id="469" name="Google Shape;469;p34"/>
          <p:cNvGrpSpPr/>
          <p:nvPr/>
        </p:nvGrpSpPr>
        <p:grpSpPr>
          <a:xfrm>
            <a:off x="2833760" y="1272110"/>
            <a:ext cx="3461100" cy="2671532"/>
            <a:chOff x="3553042" y="1657806"/>
            <a:chExt cx="3461100" cy="2671532"/>
          </a:xfrm>
        </p:grpSpPr>
        <p:sp>
          <p:nvSpPr>
            <p:cNvPr id="470" name="Google Shape;470;p3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8" name="Google Shape;478;p34"/>
          <p:cNvPicPr preferRelativeResize="0"/>
          <p:nvPr/>
        </p:nvPicPr>
        <p:blipFill rotWithShape="1">
          <a:blip r:embed="rId3">
            <a:alphaModFix/>
          </a:blip>
          <a:srcRect b="21505" l="0" r="0" t="21511"/>
          <a:stretch/>
        </p:blipFill>
        <p:spPr>
          <a:xfrm>
            <a:off x="2886903" y="1329319"/>
            <a:ext cx="3355200" cy="1911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pic>
        <p:nvPicPr>
          <p:cNvPr id="483" name="Google Shape;483;p35"/>
          <p:cNvPicPr preferRelativeResize="0"/>
          <p:nvPr/>
        </p:nvPicPr>
        <p:blipFill>
          <a:blip r:embed="rId3">
            <a:alphaModFix/>
          </a:blip>
          <a:stretch>
            <a:fillRect/>
          </a:stretch>
        </p:blipFill>
        <p:spPr>
          <a:xfrm>
            <a:off x="152400" y="378375"/>
            <a:ext cx="8839200" cy="41986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nl" sz="2400">
                <a:solidFill>
                  <a:srgbClr val="FFFFFF"/>
                </a:solidFill>
                <a:latin typeface="Montserrat"/>
                <a:ea typeface="Montserrat"/>
                <a:cs typeface="Montserrat"/>
                <a:sym typeface="Montserrat"/>
              </a:rPr>
              <a:t>Wat te verwachten?</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1294300" y="2064600"/>
            <a:ext cx="6057300" cy="271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nl">
                <a:solidFill>
                  <a:srgbClr val="FFFFFF"/>
                </a:solidFill>
                <a:latin typeface="Montserrat"/>
                <a:ea typeface="Montserrat"/>
                <a:cs typeface="Montserrat"/>
                <a:sym typeface="Montserrat"/>
              </a:rPr>
              <a:t>Intro</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nl">
                <a:solidFill>
                  <a:srgbClr val="FFFFFF"/>
                </a:solidFill>
                <a:latin typeface="Montserrat"/>
                <a:ea typeface="Montserrat"/>
                <a:cs typeface="Montserrat"/>
                <a:sym typeface="Montserrat"/>
              </a:rPr>
              <a:t>Opdracht 1: Duurzaamheidsmedewerker AI</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nl">
                <a:solidFill>
                  <a:srgbClr val="FFFFFF"/>
                </a:solidFill>
                <a:latin typeface="Montserrat"/>
                <a:ea typeface="Montserrat"/>
                <a:cs typeface="Montserrat"/>
                <a:sym typeface="Montserrat"/>
              </a:rPr>
              <a:t>Opdracht 2: Creatie van een </a:t>
            </a:r>
            <a:r>
              <a:rPr lang="nl">
                <a:solidFill>
                  <a:srgbClr val="FFFFFF"/>
                </a:solidFill>
                <a:latin typeface="Montserrat"/>
                <a:ea typeface="Montserrat"/>
                <a:cs typeface="Montserrat"/>
                <a:sym typeface="Montserrat"/>
              </a:rPr>
              <a:t>Marketing Advertentie</a:t>
            </a:r>
            <a:r>
              <a:rPr lang="nl">
                <a:solidFill>
                  <a:srgbClr val="FFFFFF"/>
                </a:solidFill>
                <a:latin typeface="Montserrat"/>
                <a:ea typeface="Montserrat"/>
                <a:cs typeface="Montserrat"/>
                <a:sym typeface="Montserrat"/>
              </a:rPr>
              <a:t> met AI Louis</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nl">
                <a:solidFill>
                  <a:srgbClr val="FFFFFF"/>
                </a:solidFill>
                <a:latin typeface="Montserrat"/>
                <a:ea typeface="Montserrat"/>
                <a:cs typeface="Montserrat"/>
                <a:sym typeface="Montserrat"/>
              </a:rPr>
              <a:t>Opdracht 3: Maak je Eigen GPT Clone</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nl">
                <a:solidFill>
                  <a:srgbClr val="FFFFFF"/>
                </a:solidFill>
                <a:latin typeface="Montserrat"/>
                <a:ea typeface="Montserrat"/>
                <a:cs typeface="Montserrat"/>
                <a:sym typeface="Montserrat"/>
              </a:rPr>
              <a:t>Opdracht 4: AI Implementatie Plan met Joost AI</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nl">
                <a:solidFill>
                  <a:srgbClr val="FFFFFF"/>
                </a:solidFill>
                <a:latin typeface="Montserrat"/>
                <a:ea typeface="Montserrat"/>
                <a:cs typeface="Montserrat"/>
                <a:sym typeface="Montserrat"/>
              </a:rPr>
              <a:t>Reflectie en Discussie</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900"/>
              </a:spcAft>
              <a:buNone/>
            </a:pPr>
            <a:r>
              <a:rPr lang="nl">
                <a:solidFill>
                  <a:srgbClr val="FFFFFF"/>
                </a:solidFill>
                <a:latin typeface="Montserrat"/>
                <a:ea typeface="Montserrat"/>
                <a:cs typeface="Montserrat"/>
                <a:sym typeface="Montserrat"/>
              </a:rPr>
              <a:t>Conclusie</a:t>
            </a:r>
            <a:endParaRPr>
              <a:solidFill>
                <a:srgbClr val="FFFFFF"/>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500"/>
              <a:t>MAAK JE EIGEN GPT CLONE</a:t>
            </a:r>
            <a:endParaRPr sz="1500"/>
          </a:p>
        </p:txBody>
      </p:sp>
      <p:sp>
        <p:nvSpPr>
          <p:cNvPr id="489" name="Google Shape;489;p36"/>
          <p:cNvSpPr txBox="1"/>
          <p:nvPr>
            <p:ph type="title"/>
          </p:nvPr>
        </p:nvSpPr>
        <p:spPr>
          <a:xfrm>
            <a:off x="45200" y="1924850"/>
            <a:ext cx="2788500" cy="3039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600"/>
              <a:t>Afsluiting: </a:t>
            </a:r>
            <a:br>
              <a:rPr lang="nl" sz="1600"/>
            </a:br>
            <a:br>
              <a:rPr lang="nl" sz="1600"/>
            </a:br>
            <a:r>
              <a:rPr lang="nl" sz="1600"/>
              <a:t>Deze GPT-clone wordt een essentieel onderdeel van mijn dagelijkse managementpraktijk.</a:t>
            </a:r>
            <a:endParaRPr sz="1600"/>
          </a:p>
        </p:txBody>
      </p:sp>
      <p:sp>
        <p:nvSpPr>
          <p:cNvPr id="490" name="Google Shape;490;p36"/>
          <p:cNvSpPr txBox="1"/>
          <p:nvPr>
            <p:ph idx="1" type="body"/>
          </p:nvPr>
        </p:nvSpPr>
        <p:spPr>
          <a:xfrm>
            <a:off x="6462625" y="1443925"/>
            <a:ext cx="2681400" cy="2337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nl">
                <a:solidFill>
                  <a:srgbClr val="000000"/>
                </a:solidFill>
                <a:latin typeface="Arial"/>
                <a:ea typeface="Arial"/>
                <a:cs typeface="Arial"/>
                <a:sym typeface="Arial"/>
              </a:rPr>
              <a:t>Doel van de Clone:</a:t>
            </a:r>
            <a:r>
              <a:rPr lang="nl">
                <a:solidFill>
                  <a:srgbClr val="000000"/>
                </a:solidFill>
                <a:latin typeface="Arial"/>
                <a:ea typeface="Arial"/>
                <a:cs typeface="Arial"/>
                <a:sym typeface="Arial"/>
              </a:rPr>
              <a:t> "Deze GPT-clone is bedoeld om te functioneren als een virtuele assistent die mij kan helpen bij het managen van dagelijkse taken en verantwoordelijkheden. De clone moet in staat zijn om communicatie te verzorgen, projectupdates te beheren, en teamleden advies te geven."</a:t>
            </a:r>
            <a:endParaRPr>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grpSp>
        <p:nvGrpSpPr>
          <p:cNvPr id="491" name="Google Shape;491;p36"/>
          <p:cNvGrpSpPr/>
          <p:nvPr/>
        </p:nvGrpSpPr>
        <p:grpSpPr>
          <a:xfrm>
            <a:off x="2833760" y="1272110"/>
            <a:ext cx="3461100" cy="2671532"/>
            <a:chOff x="3553042" y="1657806"/>
            <a:chExt cx="3461100" cy="2671532"/>
          </a:xfrm>
        </p:grpSpPr>
        <p:sp>
          <p:nvSpPr>
            <p:cNvPr id="492" name="Google Shape;492;p3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0" name="Google Shape;500;p36"/>
          <p:cNvPicPr preferRelativeResize="0"/>
          <p:nvPr/>
        </p:nvPicPr>
        <p:blipFill rotWithShape="1">
          <a:blip r:embed="rId3">
            <a:alphaModFix/>
          </a:blip>
          <a:srcRect b="21505" l="0" r="0" t="21511"/>
          <a:stretch/>
        </p:blipFill>
        <p:spPr>
          <a:xfrm>
            <a:off x="2886903" y="1329319"/>
            <a:ext cx="3355200" cy="1911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37"/>
          <p:cNvSpPr txBox="1"/>
          <p:nvPr>
            <p:ph type="title"/>
          </p:nvPr>
        </p:nvSpPr>
        <p:spPr>
          <a:xfrm>
            <a:off x="1157600" y="21147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3900"/>
              <a:t>“NABESPREKING”</a:t>
            </a:r>
            <a:endParaRPr sz="4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38"/>
          <p:cNvSpPr txBox="1"/>
          <p:nvPr>
            <p:ph type="title"/>
          </p:nvPr>
        </p:nvSpPr>
        <p:spPr>
          <a:xfrm>
            <a:off x="3486838" y="195225"/>
            <a:ext cx="5107500" cy="6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sz="1700"/>
              <a:t>Bellen naar AI Joost</a:t>
            </a:r>
            <a:endParaRPr sz="1700"/>
          </a:p>
        </p:txBody>
      </p:sp>
      <p:sp>
        <p:nvSpPr>
          <p:cNvPr id="511" name="Google Shape;511;p38"/>
          <p:cNvSpPr txBox="1"/>
          <p:nvPr>
            <p:ph idx="4294967295" type="title"/>
          </p:nvPr>
        </p:nvSpPr>
        <p:spPr>
          <a:xfrm>
            <a:off x="228125" y="1139350"/>
            <a:ext cx="4164300" cy="3521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a:t>We gaan bellen naar Ai joost om de laatste opdracht informatie te krijgen</a:t>
            </a:r>
            <a:endParaRPr/>
          </a:p>
        </p:txBody>
      </p:sp>
      <p:grpSp>
        <p:nvGrpSpPr>
          <p:cNvPr id="512" name="Google Shape;512;p38"/>
          <p:cNvGrpSpPr/>
          <p:nvPr/>
        </p:nvGrpSpPr>
        <p:grpSpPr>
          <a:xfrm>
            <a:off x="5209495" y="975070"/>
            <a:ext cx="1662185" cy="3304690"/>
            <a:chOff x="3983627" y="1676395"/>
            <a:chExt cx="1449538" cy="2881914"/>
          </a:xfrm>
        </p:grpSpPr>
        <p:sp>
          <p:nvSpPr>
            <p:cNvPr id="513" name="Google Shape;513;p38"/>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16" name="Google Shape;516;p38"/>
          <p:cNvPicPr preferRelativeResize="0"/>
          <p:nvPr/>
        </p:nvPicPr>
        <p:blipFill rotWithShape="1">
          <a:blip r:embed="rId3">
            <a:alphaModFix/>
          </a:blip>
          <a:srcRect b="0" l="30478" r="30482" t="0"/>
          <a:stretch/>
        </p:blipFill>
        <p:spPr>
          <a:xfrm>
            <a:off x="5209599" y="974893"/>
            <a:ext cx="1659300" cy="2833500"/>
          </a:xfrm>
          <a:prstGeom prst="round2SameRect">
            <a:avLst>
              <a:gd fmla="val 4129" name="adj1"/>
              <a:gd fmla="val 0" name="adj2"/>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39"/>
          <p:cNvSpPr txBox="1"/>
          <p:nvPr>
            <p:ph type="title"/>
          </p:nvPr>
        </p:nvSpPr>
        <p:spPr>
          <a:xfrm>
            <a:off x="3486838" y="195225"/>
            <a:ext cx="5107500" cy="6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sz="1700"/>
              <a:t>Bellen naar AI Joost</a:t>
            </a:r>
            <a:endParaRPr sz="1700"/>
          </a:p>
        </p:txBody>
      </p:sp>
      <p:sp>
        <p:nvSpPr>
          <p:cNvPr id="522" name="Google Shape;522;p39"/>
          <p:cNvSpPr txBox="1"/>
          <p:nvPr>
            <p:ph idx="4294967295" type="title"/>
          </p:nvPr>
        </p:nvSpPr>
        <p:spPr>
          <a:xfrm>
            <a:off x="228125" y="1139350"/>
            <a:ext cx="4164300" cy="3521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700"/>
              <a:t>Om de volgende instructies te ontvangen, </a:t>
            </a:r>
            <a:endParaRPr sz="1700"/>
          </a:p>
          <a:p>
            <a:pPr indent="0" lvl="0" marL="0" rtl="0" algn="l">
              <a:lnSpc>
                <a:spcPct val="115000"/>
              </a:lnSpc>
              <a:spcBef>
                <a:spcPts val="1200"/>
              </a:spcBef>
              <a:spcAft>
                <a:spcPts val="0"/>
              </a:spcAft>
              <a:buNone/>
            </a:pPr>
            <a:r>
              <a:rPr lang="nl" sz="1700"/>
              <a:t>bellen we naar een speciaal AI-systeem, vertegenwoordigd door "Joost </a:t>
            </a:r>
            <a:r>
              <a:rPr lang="nl" sz="1700"/>
              <a:t>Farwerck</a:t>
            </a:r>
            <a:r>
              <a:rPr lang="nl" sz="1700"/>
              <a:t>" via het </a:t>
            </a:r>
            <a:endParaRPr sz="1700"/>
          </a:p>
          <a:p>
            <a:pPr indent="0" lvl="0" marL="0" rtl="0" algn="ctr">
              <a:lnSpc>
                <a:spcPct val="115000"/>
              </a:lnSpc>
              <a:spcBef>
                <a:spcPts val="1200"/>
              </a:spcBef>
              <a:spcAft>
                <a:spcPts val="0"/>
              </a:spcAft>
              <a:buNone/>
            </a:pPr>
            <a:r>
              <a:rPr lang="nl" sz="1700"/>
              <a:t>telefoonnummer </a:t>
            </a:r>
            <a:r>
              <a:rPr lang="nl" sz="1700" u="sng"/>
              <a:t>010-307 2153.</a:t>
            </a:r>
            <a:br>
              <a:rPr lang="nl" sz="1700"/>
            </a:br>
            <a:br>
              <a:rPr lang="nl" sz="1700"/>
            </a:br>
            <a:r>
              <a:rPr lang="nl" sz="1700"/>
              <a:t>Vertel hoe je </a:t>
            </a:r>
            <a:r>
              <a:rPr lang="nl" sz="1700" u="sng">
                <a:solidFill>
                  <a:schemeClr val="accent2"/>
                </a:solidFill>
              </a:rPr>
              <a:t>heet</a:t>
            </a:r>
            <a:r>
              <a:rPr lang="nl" sz="1700">
                <a:solidFill>
                  <a:schemeClr val="accent2"/>
                </a:solidFill>
              </a:rPr>
              <a:t> </a:t>
            </a:r>
            <a:r>
              <a:rPr lang="nl" sz="1700"/>
              <a:t>en vraag:</a:t>
            </a:r>
            <a:br>
              <a:rPr lang="nl" sz="1700"/>
            </a:br>
            <a:br>
              <a:rPr lang="nl" sz="1700"/>
            </a:br>
            <a:r>
              <a:rPr lang="nl" sz="1700">
                <a:solidFill>
                  <a:schemeClr val="accent2"/>
                </a:solidFill>
              </a:rPr>
              <a:t>What is the challenge?</a:t>
            </a:r>
            <a:endParaRPr sz="1700">
              <a:solidFill>
                <a:schemeClr val="accent2"/>
              </a:solidFill>
            </a:endParaRPr>
          </a:p>
          <a:p>
            <a:pPr indent="0" lvl="0" marL="0" rtl="0" algn="l">
              <a:lnSpc>
                <a:spcPct val="115000"/>
              </a:lnSpc>
              <a:spcBef>
                <a:spcPts val="1200"/>
              </a:spcBef>
              <a:spcAft>
                <a:spcPts val="1600"/>
              </a:spcAft>
              <a:buNone/>
            </a:pPr>
            <a:r>
              <a:t/>
            </a:r>
            <a:endParaRPr/>
          </a:p>
        </p:txBody>
      </p:sp>
      <p:grpSp>
        <p:nvGrpSpPr>
          <p:cNvPr id="523" name="Google Shape;523;p39"/>
          <p:cNvGrpSpPr/>
          <p:nvPr/>
        </p:nvGrpSpPr>
        <p:grpSpPr>
          <a:xfrm>
            <a:off x="5209495" y="975070"/>
            <a:ext cx="1662185" cy="3304690"/>
            <a:chOff x="3983627" y="1676395"/>
            <a:chExt cx="1449538" cy="2881914"/>
          </a:xfrm>
        </p:grpSpPr>
        <p:sp>
          <p:nvSpPr>
            <p:cNvPr id="524" name="Google Shape;524;p39"/>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9"/>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9"/>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27" name="Google Shape;527;p39"/>
          <p:cNvPicPr preferRelativeResize="0"/>
          <p:nvPr/>
        </p:nvPicPr>
        <p:blipFill rotWithShape="1">
          <a:blip r:embed="rId3">
            <a:alphaModFix/>
          </a:blip>
          <a:srcRect b="0" l="30478" r="30482" t="0"/>
          <a:stretch/>
        </p:blipFill>
        <p:spPr>
          <a:xfrm>
            <a:off x="5209599" y="974893"/>
            <a:ext cx="1659300" cy="2833500"/>
          </a:xfrm>
          <a:prstGeom prst="round2SameRect">
            <a:avLst>
              <a:gd fmla="val 4129" name="adj1"/>
              <a:gd fmla="val 0" name="adj2"/>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40"/>
          <p:cNvSpPr txBox="1"/>
          <p:nvPr>
            <p:ph type="title"/>
          </p:nvPr>
        </p:nvSpPr>
        <p:spPr>
          <a:xfrm>
            <a:off x="1297500" y="393750"/>
            <a:ext cx="66783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2100"/>
              <a:t>Opdracht 4 - Maak een AI Implementatieplan</a:t>
            </a:r>
            <a:endParaRPr sz="2100"/>
          </a:p>
        </p:txBody>
      </p:sp>
      <p:sp>
        <p:nvSpPr>
          <p:cNvPr id="533" name="Google Shape;533;p40"/>
          <p:cNvSpPr txBox="1"/>
          <p:nvPr>
            <p:ph idx="1" type="body"/>
          </p:nvPr>
        </p:nvSpPr>
        <p:spPr>
          <a:xfrm>
            <a:off x="464850" y="1510775"/>
            <a:ext cx="4631700" cy="28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500">
                <a:solidFill>
                  <a:srgbClr val="FFFFFF"/>
                </a:solidFill>
              </a:rPr>
              <a:t>Werk  samen met jouw AI clone om een strategisch plan te ontwikkelen dat de integratie van AI binnen je team bevordert.</a:t>
            </a:r>
            <a:endParaRPr sz="1500">
              <a:solidFill>
                <a:srgbClr val="FFFFFF"/>
              </a:solidFill>
            </a:endParaRPr>
          </a:p>
          <a:p>
            <a:pPr indent="0" lvl="0" marL="0" rtl="0" algn="l">
              <a:spcBef>
                <a:spcPts val="1600"/>
              </a:spcBef>
              <a:spcAft>
                <a:spcPts val="0"/>
              </a:spcAft>
              <a:buNone/>
            </a:pPr>
            <a:r>
              <a:rPr lang="nl" sz="1500">
                <a:solidFill>
                  <a:srgbClr val="FFFFFF"/>
                </a:solidFill>
              </a:rPr>
              <a:t>Dit plan moet praktische stappen en strategieën bevatten over hoe AI kan helpen hun dagelijkse werkzaamheden efficiënter en effectiever te maken.</a:t>
            </a:r>
            <a:br>
              <a:rPr lang="nl" sz="1500">
                <a:solidFill>
                  <a:srgbClr val="FFFFFF"/>
                </a:solidFill>
              </a:rPr>
            </a:br>
            <a:br>
              <a:rPr lang="nl" sz="1500">
                <a:solidFill>
                  <a:srgbClr val="FFFFFF"/>
                </a:solidFill>
              </a:rPr>
            </a:br>
            <a:endParaRPr sz="1500">
              <a:solidFill>
                <a:srgbClr val="FFFFFF"/>
              </a:solidFill>
            </a:endParaRPr>
          </a:p>
          <a:p>
            <a:pPr indent="0" lvl="0" marL="0" rtl="0" algn="l">
              <a:spcBef>
                <a:spcPts val="1600"/>
              </a:spcBef>
              <a:spcAft>
                <a:spcPts val="1600"/>
              </a:spcAft>
              <a:buNone/>
            </a:pPr>
            <a:r>
              <a:t/>
            </a:r>
            <a:endParaRPr sz="1500">
              <a:solidFill>
                <a:srgbClr val="FFFFFF"/>
              </a:solidFill>
            </a:endParaRPr>
          </a:p>
        </p:txBody>
      </p:sp>
      <p:pic>
        <p:nvPicPr>
          <p:cNvPr descr="offset_comp_267026.jpg" id="534" name="Google Shape;534;p40"/>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535" name="Google Shape;535;p40"/>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536" name="Google Shape;536;p40"/>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537" name="Google Shape;537;p40"/>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1"/>
          <p:cNvSpPr txBox="1"/>
          <p:nvPr>
            <p:ph type="title"/>
          </p:nvPr>
        </p:nvSpPr>
        <p:spPr>
          <a:xfrm>
            <a:off x="3486838" y="195225"/>
            <a:ext cx="5107500" cy="6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sz="1700"/>
              <a:t>GPT</a:t>
            </a:r>
            <a:r>
              <a:rPr lang="nl" sz="1700"/>
              <a:t> AI Joost</a:t>
            </a:r>
            <a:endParaRPr sz="1700"/>
          </a:p>
        </p:txBody>
      </p:sp>
      <p:sp>
        <p:nvSpPr>
          <p:cNvPr id="543" name="Google Shape;543;p41"/>
          <p:cNvSpPr txBox="1"/>
          <p:nvPr>
            <p:ph idx="4294967295" type="title"/>
          </p:nvPr>
        </p:nvSpPr>
        <p:spPr>
          <a:xfrm>
            <a:off x="206625" y="866863"/>
            <a:ext cx="4164300" cy="3521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500">
                <a:latin typeface="Lato"/>
                <a:ea typeface="Lato"/>
                <a:cs typeface="Lato"/>
                <a:sym typeface="Lato"/>
              </a:rPr>
              <a:t>1. Innovatie: Ik beoordeel of de AI-oplossing echt innovatief is binnen de telecomindustrie.</a:t>
            </a:r>
            <a:endParaRPr sz="1500">
              <a:latin typeface="Lato"/>
              <a:ea typeface="Lato"/>
              <a:cs typeface="Lato"/>
              <a:sym typeface="Lato"/>
            </a:endParaRPr>
          </a:p>
          <a:p>
            <a:pPr indent="0" lvl="0" marL="0" rtl="0" algn="l">
              <a:lnSpc>
                <a:spcPct val="115000"/>
              </a:lnSpc>
              <a:spcBef>
                <a:spcPts val="1600"/>
              </a:spcBef>
              <a:spcAft>
                <a:spcPts val="0"/>
              </a:spcAft>
              <a:buNone/>
            </a:pPr>
            <a:r>
              <a:rPr lang="nl" sz="1500">
                <a:latin typeface="Lato"/>
                <a:ea typeface="Lato"/>
                <a:cs typeface="Lato"/>
                <a:sym typeface="Lato"/>
              </a:rPr>
              <a:t>2. Toepassing: Ik beoordeel de haalbaarheid van integratie en technische uitvoering.</a:t>
            </a:r>
            <a:endParaRPr sz="1500">
              <a:latin typeface="Lato"/>
              <a:ea typeface="Lato"/>
              <a:cs typeface="Lato"/>
              <a:sym typeface="Lato"/>
            </a:endParaRPr>
          </a:p>
          <a:p>
            <a:pPr indent="0" lvl="0" marL="0" rtl="0" algn="l">
              <a:lnSpc>
                <a:spcPct val="115000"/>
              </a:lnSpc>
              <a:spcBef>
                <a:spcPts val="1600"/>
              </a:spcBef>
              <a:spcAft>
                <a:spcPts val="0"/>
              </a:spcAft>
              <a:buNone/>
            </a:pPr>
            <a:r>
              <a:rPr lang="nl" sz="1500">
                <a:latin typeface="Lato"/>
                <a:ea typeface="Lato"/>
                <a:cs typeface="Lato"/>
                <a:sym typeface="Lato"/>
              </a:rPr>
              <a:t>3. Aanpassingsplan: Ik beoordeel of het plan realistisch en implementeerbaar is binnen de teams van KPN.</a:t>
            </a:r>
            <a:endParaRPr sz="1500">
              <a:latin typeface="Lato"/>
              <a:ea typeface="Lato"/>
              <a:cs typeface="Lato"/>
              <a:sym typeface="Lato"/>
            </a:endParaRPr>
          </a:p>
          <a:p>
            <a:pPr indent="0" lvl="0" marL="0" rtl="0" algn="l">
              <a:lnSpc>
                <a:spcPct val="115000"/>
              </a:lnSpc>
              <a:spcBef>
                <a:spcPts val="1600"/>
              </a:spcBef>
              <a:spcAft>
                <a:spcPts val="0"/>
              </a:spcAft>
              <a:buNone/>
            </a:pPr>
            <a:r>
              <a:rPr lang="nl" sz="1500">
                <a:latin typeface="Lato"/>
                <a:ea typeface="Lato"/>
                <a:cs typeface="Lato"/>
                <a:sym typeface="Lato"/>
              </a:rPr>
              <a:t>4. Inzicht: Ik bepaal of het plan blijk geeft van een diepgaand begrip van de impact op gebruikerstevredenheid en bedrijfsvoering.</a:t>
            </a:r>
            <a:endParaRPr sz="1500">
              <a:latin typeface="Lato"/>
              <a:ea typeface="Lato"/>
              <a:cs typeface="Lato"/>
              <a:sym typeface="Lato"/>
            </a:endParaRPr>
          </a:p>
          <a:p>
            <a:pPr indent="0" lvl="0" marL="0" rtl="0" algn="l">
              <a:lnSpc>
                <a:spcPct val="115000"/>
              </a:lnSpc>
              <a:spcBef>
                <a:spcPts val="1600"/>
              </a:spcBef>
              <a:spcAft>
                <a:spcPts val="0"/>
              </a:spcAft>
              <a:buNone/>
            </a:pPr>
            <a:r>
              <a:t/>
            </a:r>
            <a:endParaRPr sz="1500">
              <a:latin typeface="Lato"/>
              <a:ea typeface="Lato"/>
              <a:cs typeface="Lato"/>
              <a:sym typeface="Lato"/>
            </a:endParaRPr>
          </a:p>
          <a:p>
            <a:pPr indent="0" lvl="0" marL="0" rtl="0" algn="l">
              <a:lnSpc>
                <a:spcPct val="115000"/>
              </a:lnSpc>
              <a:spcBef>
                <a:spcPts val="1600"/>
              </a:spcBef>
              <a:spcAft>
                <a:spcPts val="1600"/>
              </a:spcAft>
              <a:buNone/>
            </a:pPr>
            <a:r>
              <a:t/>
            </a:r>
            <a:endParaRPr sz="1700"/>
          </a:p>
        </p:txBody>
      </p:sp>
      <p:grpSp>
        <p:nvGrpSpPr>
          <p:cNvPr id="544" name="Google Shape;544;p41"/>
          <p:cNvGrpSpPr/>
          <p:nvPr/>
        </p:nvGrpSpPr>
        <p:grpSpPr>
          <a:xfrm>
            <a:off x="5209495" y="975070"/>
            <a:ext cx="1662185" cy="3304690"/>
            <a:chOff x="3983627" y="1676395"/>
            <a:chExt cx="1449538" cy="2881914"/>
          </a:xfrm>
        </p:grpSpPr>
        <p:sp>
          <p:nvSpPr>
            <p:cNvPr id="545" name="Google Shape;545;p41"/>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1"/>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1"/>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48" name="Google Shape;548;p41"/>
          <p:cNvPicPr preferRelativeResize="0"/>
          <p:nvPr/>
        </p:nvPicPr>
        <p:blipFill rotWithShape="1">
          <a:blip r:embed="rId3">
            <a:alphaModFix/>
          </a:blip>
          <a:srcRect b="0" l="30478" r="30482" t="0"/>
          <a:stretch/>
        </p:blipFill>
        <p:spPr>
          <a:xfrm>
            <a:off x="5209599" y="974893"/>
            <a:ext cx="1659300" cy="2833500"/>
          </a:xfrm>
          <a:prstGeom prst="round2SameRect">
            <a:avLst>
              <a:gd fmla="val 4129" name="adj1"/>
              <a:gd fmla="val 0" name="adj2"/>
            </a:avLst>
          </a:prstGeom>
          <a:noFill/>
          <a:ln>
            <a:noFill/>
          </a:ln>
        </p:spPr>
      </p:pic>
      <p:sp>
        <p:nvSpPr>
          <p:cNvPr id="549" name="Google Shape;549;p41"/>
          <p:cNvSpPr txBox="1"/>
          <p:nvPr>
            <p:ph idx="4294967295" type="title"/>
          </p:nvPr>
        </p:nvSpPr>
        <p:spPr>
          <a:xfrm>
            <a:off x="3958450" y="4527183"/>
            <a:ext cx="4164300" cy="409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nl" sz="1900">
                <a:solidFill>
                  <a:schemeClr val="accent2"/>
                </a:solidFill>
                <a:latin typeface="Lato"/>
                <a:ea typeface="Lato"/>
                <a:cs typeface="Lato"/>
                <a:sym typeface="Lato"/>
              </a:rPr>
              <a:t>https://shorturl.at/qwVWZ</a:t>
            </a:r>
            <a:endParaRPr sz="2100">
              <a:solidFill>
                <a:schemeClr val="accen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42"/>
          <p:cNvSpPr txBox="1"/>
          <p:nvPr>
            <p:ph type="title"/>
          </p:nvPr>
        </p:nvSpPr>
        <p:spPr>
          <a:xfrm>
            <a:off x="910125" y="924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a:t>Reflectie en Discussie</a:t>
            </a:r>
            <a:endParaRPr/>
          </a:p>
          <a:p>
            <a:pPr indent="0" lvl="0" marL="0" rtl="0" algn="ctr">
              <a:spcBef>
                <a:spcPts val="0"/>
              </a:spcBef>
              <a:spcAft>
                <a:spcPts val="0"/>
              </a:spcAft>
              <a:buNone/>
            </a:pPr>
            <a:r>
              <a:t/>
            </a:r>
            <a:endParaRPr/>
          </a:p>
        </p:txBody>
      </p:sp>
      <p:sp>
        <p:nvSpPr>
          <p:cNvPr id="555" name="Google Shape;555;p42"/>
          <p:cNvSpPr txBox="1"/>
          <p:nvPr>
            <p:ph idx="4294967295" type="body"/>
          </p:nvPr>
        </p:nvSpPr>
        <p:spPr>
          <a:xfrm>
            <a:off x="3962005" y="1006575"/>
            <a:ext cx="5429100" cy="27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2300">
                <a:solidFill>
                  <a:srgbClr val="ECECEC"/>
                </a:solidFill>
                <a:highlight>
                  <a:srgbClr val="212121"/>
                </a:highlight>
                <a:latin typeface="Roboto"/>
                <a:ea typeface="Roboto"/>
                <a:cs typeface="Roboto"/>
                <a:sym typeface="Roboto"/>
              </a:rPr>
              <a:t>Wat heb je geleerd?</a:t>
            </a:r>
            <a:endParaRPr sz="2300">
              <a:solidFill>
                <a:srgbClr val="ECECEC"/>
              </a:solidFill>
              <a:highlight>
                <a:srgbClr val="212121"/>
              </a:highlight>
              <a:latin typeface="Roboto"/>
              <a:ea typeface="Roboto"/>
              <a:cs typeface="Roboto"/>
              <a:sym typeface="Roboto"/>
            </a:endParaRPr>
          </a:p>
          <a:p>
            <a:pPr indent="0" lvl="0" marL="0" rtl="0" algn="l">
              <a:spcBef>
                <a:spcPts val="1600"/>
              </a:spcBef>
              <a:spcAft>
                <a:spcPts val="0"/>
              </a:spcAft>
              <a:buNone/>
            </a:pPr>
            <a:br>
              <a:rPr lang="nl" sz="2300">
                <a:solidFill>
                  <a:srgbClr val="ECECEC"/>
                </a:solidFill>
                <a:highlight>
                  <a:srgbClr val="212121"/>
                </a:highlight>
                <a:latin typeface="Roboto"/>
                <a:ea typeface="Roboto"/>
                <a:cs typeface="Roboto"/>
                <a:sym typeface="Roboto"/>
              </a:rPr>
            </a:br>
            <a:r>
              <a:rPr lang="nl" sz="2300">
                <a:solidFill>
                  <a:srgbClr val="ECECEC"/>
                </a:solidFill>
                <a:highlight>
                  <a:srgbClr val="212121"/>
                </a:highlight>
                <a:latin typeface="Roboto"/>
                <a:ea typeface="Roboto"/>
                <a:cs typeface="Roboto"/>
                <a:sym typeface="Roboto"/>
              </a:rPr>
              <a:t>Wat vond je verrassend of uitdagend?</a:t>
            </a:r>
            <a:endParaRPr sz="2300">
              <a:solidFill>
                <a:srgbClr val="ECECEC"/>
              </a:solidFill>
              <a:highlight>
                <a:srgbClr val="212121"/>
              </a:highlight>
              <a:latin typeface="Roboto"/>
              <a:ea typeface="Roboto"/>
              <a:cs typeface="Roboto"/>
              <a:sym typeface="Roboto"/>
            </a:endParaRPr>
          </a:p>
          <a:p>
            <a:pPr indent="0" lvl="0" marL="0" rtl="0" algn="l">
              <a:spcBef>
                <a:spcPts val="1600"/>
              </a:spcBef>
              <a:spcAft>
                <a:spcPts val="1600"/>
              </a:spcAft>
              <a:buNone/>
            </a:pPr>
            <a:br>
              <a:rPr lang="nl" sz="2300">
                <a:solidFill>
                  <a:srgbClr val="ECECEC"/>
                </a:solidFill>
                <a:highlight>
                  <a:srgbClr val="212121"/>
                </a:highlight>
                <a:latin typeface="Roboto"/>
                <a:ea typeface="Roboto"/>
                <a:cs typeface="Roboto"/>
                <a:sym typeface="Roboto"/>
              </a:rPr>
            </a:br>
            <a:r>
              <a:rPr lang="nl" sz="2300">
                <a:solidFill>
                  <a:srgbClr val="ECECEC"/>
                </a:solidFill>
                <a:highlight>
                  <a:srgbClr val="212121"/>
                </a:highlight>
                <a:latin typeface="Roboto"/>
                <a:ea typeface="Roboto"/>
                <a:cs typeface="Roboto"/>
                <a:sym typeface="Roboto"/>
              </a:rPr>
              <a:t>Hoe kan je deze kennis toepassen in je werk?</a:t>
            </a:r>
            <a:br>
              <a:rPr lang="nl" sz="2300">
                <a:solidFill>
                  <a:srgbClr val="ECECEC"/>
                </a:solidFill>
                <a:highlight>
                  <a:srgbClr val="212121"/>
                </a:highlight>
                <a:latin typeface="Roboto"/>
                <a:ea typeface="Roboto"/>
                <a:cs typeface="Roboto"/>
                <a:sym typeface="Roboto"/>
              </a:rPr>
            </a:br>
            <a:endParaRPr sz="2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43"/>
          <p:cNvSpPr txBox="1"/>
          <p:nvPr>
            <p:ph type="title"/>
          </p:nvPr>
        </p:nvSpPr>
        <p:spPr>
          <a:xfrm>
            <a:off x="421800" y="2423800"/>
            <a:ext cx="7995000" cy="5985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nl" sz="3100"/>
              <a:t>“Bedankt voor uw </a:t>
            </a:r>
            <a:r>
              <a:rPr lang="nl" sz="3100"/>
              <a:t>deelname”</a:t>
            </a:r>
            <a:endParaRPr sz="3400"/>
          </a:p>
        </p:txBody>
      </p:sp>
      <p:pic>
        <p:nvPicPr>
          <p:cNvPr id="561" name="Google Shape;561;p43"/>
          <p:cNvPicPr preferRelativeResize="0"/>
          <p:nvPr/>
        </p:nvPicPr>
        <p:blipFill rotWithShape="1">
          <a:blip r:embed="rId3">
            <a:alphaModFix/>
          </a:blip>
          <a:srcRect b="0" l="19718" r="19718" t="0"/>
          <a:stretch/>
        </p:blipFill>
        <p:spPr>
          <a:xfrm rot="10800000">
            <a:off x="6240280" y="5276"/>
            <a:ext cx="2898000" cy="2691600"/>
          </a:xfrm>
          <a:prstGeom prst="rtTriangl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2300">
                <a:latin typeface="Lato"/>
                <a:ea typeface="Lato"/>
                <a:cs typeface="Lato"/>
                <a:sym typeface="Lato"/>
              </a:rPr>
              <a:t>Doelstellingen</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nl" sz="2200"/>
              <a:t>H</a:t>
            </a:r>
            <a:r>
              <a:rPr lang="nl" sz="2200"/>
              <a:t>et verbeteren van het begrip van AI-toepassingen binnen verschillende bedrijfsfuncties en het ontwikkelen van praktische vaardigheden in A</a:t>
            </a:r>
            <a:r>
              <a:rPr lang="nl" sz="2200"/>
              <a:t>I-gebruik.</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405100" y="124750"/>
            <a:ext cx="7635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Opdracht 1 -  </a:t>
            </a:r>
            <a:r>
              <a:rPr lang="nl"/>
              <a:t>Aan de Slag met de Duurzaamheidsmedewerker AI</a:t>
            </a:r>
            <a:endParaRPr/>
          </a:p>
        </p:txBody>
      </p:sp>
      <p:sp>
        <p:nvSpPr>
          <p:cNvPr id="247" name="Google Shape;247;p20"/>
          <p:cNvSpPr txBox="1"/>
          <p:nvPr>
            <p:ph idx="1" type="body"/>
          </p:nvPr>
        </p:nvSpPr>
        <p:spPr>
          <a:xfrm>
            <a:off x="4620575" y="1282050"/>
            <a:ext cx="4318500" cy="257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nl" sz="1600"/>
              <a:t>Doel: Gebruik van AI om </a:t>
            </a:r>
            <a:r>
              <a:rPr lang="nl" sz="1600"/>
              <a:t>duurzaamheid data</a:t>
            </a:r>
            <a:r>
              <a:rPr lang="nl" sz="1600"/>
              <a:t> te analyseren en verbeterpunten te identificeren.</a:t>
            </a:r>
            <a:endParaRPr sz="1600"/>
          </a:p>
          <a:p>
            <a:pPr indent="0" lvl="0" marL="0" rtl="0" algn="l">
              <a:spcBef>
                <a:spcPts val="1600"/>
              </a:spcBef>
              <a:spcAft>
                <a:spcPts val="0"/>
              </a:spcAft>
              <a:buNone/>
            </a:pPr>
            <a:r>
              <a:rPr lang="nl" sz="1600"/>
              <a:t>Taken: Data-analyse, patroonherkenning, en presentatie van bevindingen.</a:t>
            </a:r>
            <a:endParaRPr sz="1600"/>
          </a:p>
          <a:p>
            <a:pPr indent="0" lvl="0" marL="0" rtl="0" algn="l">
              <a:spcBef>
                <a:spcPts val="1600"/>
              </a:spcBef>
              <a:spcAft>
                <a:spcPts val="0"/>
              </a:spcAft>
              <a:buNone/>
            </a:pPr>
            <a:r>
              <a:rPr lang="nl" sz="1600"/>
              <a:t>Beoordeling: Via een AI-gestuurde beoordelingssysteem dat feedback geeft op de kwaliteit van analyse en presentatie.</a:t>
            </a:r>
            <a:endParaRPr sz="1600"/>
          </a:p>
          <a:p>
            <a:pPr indent="0" lvl="0" marL="0" rtl="0" algn="l">
              <a:spcBef>
                <a:spcPts val="1600"/>
              </a:spcBef>
              <a:spcAft>
                <a:spcPts val="1600"/>
              </a:spcAft>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Wat te doen als </a:t>
            </a:r>
            <a:r>
              <a:rPr lang="nl"/>
              <a:t>Duurzaamheidsmanager</a:t>
            </a:r>
            <a:endParaRPr/>
          </a:p>
        </p:txBody>
      </p:sp>
      <p:sp>
        <p:nvSpPr>
          <p:cNvPr id="253" name="Google Shape;253;p21"/>
          <p:cNvSpPr txBox="1"/>
          <p:nvPr/>
        </p:nvSpPr>
        <p:spPr>
          <a:xfrm>
            <a:off x="812750" y="1907325"/>
            <a:ext cx="20841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nl" sz="1600">
                <a:solidFill>
                  <a:srgbClr val="FFFFFF"/>
                </a:solidFill>
                <a:latin typeface="Montserrat"/>
                <a:ea typeface="Montserrat"/>
                <a:cs typeface="Montserrat"/>
                <a:sym typeface="Montserrat"/>
              </a:rPr>
              <a:t>Correlatieanalyse:</a:t>
            </a:r>
            <a:endParaRPr/>
          </a:p>
        </p:txBody>
      </p:sp>
      <p:sp>
        <p:nvSpPr>
          <p:cNvPr id="254" name="Google Shape;254;p21"/>
          <p:cNvSpPr txBox="1"/>
          <p:nvPr/>
        </p:nvSpPr>
        <p:spPr>
          <a:xfrm>
            <a:off x="812750" y="2328675"/>
            <a:ext cx="2358900" cy="99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000">
                <a:solidFill>
                  <a:srgbClr val="D9D9D9"/>
                </a:solidFill>
                <a:latin typeface="Lato"/>
                <a:ea typeface="Lato"/>
                <a:cs typeface="Lato"/>
                <a:sym typeface="Lato"/>
              </a:rPr>
              <a:t>Berekenen van correlatiecoëfficiënten tussen het energieverbruik, dataverkeer en netwerkstoringen om sterke verbanden te identificeren.</a:t>
            </a:r>
            <a:endParaRPr sz="1000">
              <a:solidFill>
                <a:srgbClr val="D9D9D9"/>
              </a:solidFill>
              <a:latin typeface="Lato"/>
              <a:ea typeface="Lato"/>
              <a:cs typeface="Lato"/>
              <a:sym typeface="Lato"/>
            </a:endParaRPr>
          </a:p>
        </p:txBody>
      </p:sp>
      <p:sp>
        <p:nvSpPr>
          <p:cNvPr id="255" name="Google Shape;255;p21"/>
          <p:cNvSpPr txBox="1"/>
          <p:nvPr/>
        </p:nvSpPr>
        <p:spPr>
          <a:xfrm>
            <a:off x="812750" y="3320125"/>
            <a:ext cx="21915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nl" sz="1600">
                <a:solidFill>
                  <a:srgbClr val="FFFFFF"/>
                </a:solidFill>
                <a:latin typeface="Montserrat"/>
                <a:ea typeface="Montserrat"/>
                <a:cs typeface="Montserrat"/>
                <a:sym typeface="Montserrat"/>
              </a:rPr>
              <a:t>Trendanalyse:</a:t>
            </a:r>
            <a:endParaRPr/>
          </a:p>
        </p:txBody>
      </p:sp>
      <p:sp>
        <p:nvSpPr>
          <p:cNvPr id="256" name="Google Shape;256;p21"/>
          <p:cNvSpPr txBox="1"/>
          <p:nvPr/>
        </p:nvSpPr>
        <p:spPr>
          <a:xfrm>
            <a:off x="658550" y="3741475"/>
            <a:ext cx="26256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000">
                <a:solidFill>
                  <a:srgbClr val="D9D9D9"/>
                </a:solidFill>
                <a:latin typeface="Lato"/>
                <a:ea typeface="Lato"/>
                <a:cs typeface="Lato"/>
                <a:sym typeface="Lato"/>
              </a:rPr>
              <a:t>Voer een trendanalyse uit op maandelijkse gegevens om te zien hoe deze variabelen zich over tijd ontwikkelen en beïnvloeden.</a:t>
            </a:r>
            <a:endParaRPr sz="1000">
              <a:solidFill>
                <a:srgbClr val="D9D9D9"/>
              </a:solidFill>
              <a:latin typeface="Lato"/>
              <a:ea typeface="Lato"/>
              <a:cs typeface="Lato"/>
              <a:sym typeface="Lato"/>
            </a:endParaRPr>
          </a:p>
        </p:txBody>
      </p:sp>
      <p:sp>
        <p:nvSpPr>
          <p:cNvPr id="257" name="Google Shape;257;p21"/>
          <p:cNvSpPr txBox="1"/>
          <p:nvPr/>
        </p:nvSpPr>
        <p:spPr>
          <a:xfrm>
            <a:off x="6006500" y="1907325"/>
            <a:ext cx="2901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nl" sz="1600">
                <a:solidFill>
                  <a:srgbClr val="FFFFFF"/>
                </a:solidFill>
                <a:latin typeface="Montserrat"/>
                <a:ea typeface="Montserrat"/>
                <a:cs typeface="Montserrat"/>
                <a:sym typeface="Montserrat"/>
              </a:rPr>
              <a:t>Causale Hypotheses</a:t>
            </a:r>
            <a:endParaRPr/>
          </a:p>
        </p:txBody>
      </p:sp>
      <p:sp>
        <p:nvSpPr>
          <p:cNvPr id="258" name="Google Shape;258;p21"/>
          <p:cNvSpPr txBox="1"/>
          <p:nvPr/>
        </p:nvSpPr>
        <p:spPr>
          <a:xfrm>
            <a:off x="6157125" y="2328675"/>
            <a:ext cx="29868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000">
                <a:solidFill>
                  <a:srgbClr val="D9D9D9"/>
                </a:solidFill>
                <a:latin typeface="Lato"/>
                <a:ea typeface="Lato"/>
                <a:cs typeface="Lato"/>
                <a:sym typeface="Lato"/>
              </a:rPr>
              <a:t>Formuleer hypotheses over mogelijke oorzaken van de waargenomen trends en hoe deze de klanttevredenheid </a:t>
            </a:r>
            <a:r>
              <a:rPr lang="nl" sz="1000">
                <a:solidFill>
                  <a:srgbClr val="D9D9D9"/>
                </a:solidFill>
                <a:latin typeface="Lato"/>
                <a:ea typeface="Lato"/>
                <a:cs typeface="Lato"/>
                <a:sym typeface="Lato"/>
              </a:rPr>
              <a:t>b</a:t>
            </a:r>
            <a:r>
              <a:rPr lang="nl" sz="1000">
                <a:solidFill>
                  <a:srgbClr val="D9D9D9"/>
                </a:solidFill>
                <a:latin typeface="Lato"/>
                <a:ea typeface="Lato"/>
                <a:cs typeface="Lato"/>
                <a:sym typeface="Lato"/>
              </a:rPr>
              <a:t>eïnvloeden.</a:t>
            </a:r>
            <a:endParaRPr sz="1000">
              <a:solidFill>
                <a:srgbClr val="D9D9D9"/>
              </a:solidFill>
              <a:latin typeface="Lato"/>
              <a:ea typeface="Lato"/>
              <a:cs typeface="Lato"/>
              <a:sym typeface="Lato"/>
            </a:endParaRPr>
          </a:p>
        </p:txBody>
      </p:sp>
      <p:sp>
        <p:nvSpPr>
          <p:cNvPr id="259" name="Google Shape;259;p21"/>
          <p:cNvSpPr txBox="1"/>
          <p:nvPr/>
        </p:nvSpPr>
        <p:spPr>
          <a:xfrm>
            <a:off x="6157123" y="3320125"/>
            <a:ext cx="22455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nl" sz="1600">
                <a:solidFill>
                  <a:srgbClr val="FFFFFF"/>
                </a:solidFill>
                <a:latin typeface="Montserrat"/>
                <a:ea typeface="Montserrat"/>
                <a:cs typeface="Montserrat"/>
                <a:sym typeface="Montserrat"/>
              </a:rPr>
              <a:t>Aanbevelingen:</a:t>
            </a:r>
            <a:endParaRPr/>
          </a:p>
        </p:txBody>
      </p:sp>
      <p:sp>
        <p:nvSpPr>
          <p:cNvPr id="260" name="Google Shape;260;p21"/>
          <p:cNvSpPr txBox="1"/>
          <p:nvPr/>
        </p:nvSpPr>
        <p:spPr>
          <a:xfrm>
            <a:off x="6120175" y="3741475"/>
            <a:ext cx="2986800" cy="69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nl" sz="1000">
                <a:solidFill>
                  <a:srgbClr val="D9D9D9"/>
                </a:solidFill>
                <a:latin typeface="Lato"/>
                <a:ea typeface="Lato"/>
                <a:cs typeface="Lato"/>
                <a:sym typeface="Lato"/>
              </a:rPr>
              <a:t>Op basis van de analyse, stel specifieke acties voor die genomen kunnen worden om de efficiëntie te verbeteren en de klanttevredenheid te verhogen</a:t>
            </a:r>
            <a:endParaRPr sz="1000">
              <a:solidFill>
                <a:srgbClr val="D9D9D9"/>
              </a:solidFill>
              <a:latin typeface="Lato"/>
              <a:ea typeface="Lato"/>
              <a:cs typeface="Lato"/>
              <a:sym typeface="Lato"/>
            </a:endParaRPr>
          </a:p>
        </p:txBody>
      </p:sp>
      <p:cxnSp>
        <p:nvCxnSpPr>
          <p:cNvPr id="261" name="Google Shape;261;p21"/>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62" name="Google Shape;262;p21"/>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63" name="Google Shape;263;p21"/>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1"/>
          <p:cNvGrpSpPr/>
          <p:nvPr/>
        </p:nvGrpSpPr>
        <p:grpSpPr>
          <a:xfrm>
            <a:off x="3078687" y="2700858"/>
            <a:ext cx="737729" cy="737729"/>
            <a:chOff x="2920647" y="2157958"/>
            <a:chExt cx="827700" cy="827700"/>
          </a:xfrm>
        </p:grpSpPr>
        <p:sp>
          <p:nvSpPr>
            <p:cNvPr id="268" name="Google Shape;268;p21"/>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1"/>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nl"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71" name="Google Shape;271;p21"/>
          <p:cNvGrpSpPr/>
          <p:nvPr/>
        </p:nvGrpSpPr>
        <p:grpSpPr>
          <a:xfrm rot="-5400000">
            <a:off x="4225338" y="3802929"/>
            <a:ext cx="737729" cy="737729"/>
            <a:chOff x="2920647" y="2157958"/>
            <a:chExt cx="827700" cy="827700"/>
          </a:xfrm>
        </p:grpSpPr>
        <p:sp>
          <p:nvSpPr>
            <p:cNvPr id="272" name="Google Shape;272;p21"/>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2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nl"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75" name="Google Shape;275;p21"/>
          <p:cNvGrpSpPr/>
          <p:nvPr/>
        </p:nvGrpSpPr>
        <p:grpSpPr>
          <a:xfrm>
            <a:off x="5313093" y="2700655"/>
            <a:ext cx="737804" cy="737804"/>
            <a:chOff x="5428888" y="2158023"/>
            <a:chExt cx="828900" cy="828900"/>
          </a:xfrm>
        </p:grpSpPr>
        <p:sp>
          <p:nvSpPr>
            <p:cNvPr id="276" name="Google Shape;276;p21"/>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1"/>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nl"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79" name="Google Shape;279;p21"/>
          <p:cNvGrpSpPr/>
          <p:nvPr/>
        </p:nvGrpSpPr>
        <p:grpSpPr>
          <a:xfrm rot="5400000">
            <a:off x="4193370" y="1569752"/>
            <a:ext cx="737729" cy="737729"/>
            <a:chOff x="2920647" y="2157958"/>
            <a:chExt cx="827700" cy="827700"/>
          </a:xfrm>
        </p:grpSpPr>
        <p:sp>
          <p:nvSpPr>
            <p:cNvPr id="280" name="Google Shape;280;p21"/>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1"/>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nl"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83" name="Google Shape;283;p21"/>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a:t>Ga met jouw AI </a:t>
            </a:r>
            <a:r>
              <a:rPr lang="nl"/>
              <a:t>Duurzaamheid Medewerker</a:t>
            </a:r>
            <a:r>
              <a:rPr lang="nl"/>
              <a:t> aan de slag</a:t>
            </a:r>
            <a:endParaRPr/>
          </a:p>
        </p:txBody>
      </p:sp>
      <p:sp>
        <p:nvSpPr>
          <p:cNvPr id="289" name="Google Shape;289;p22"/>
          <p:cNvSpPr txBox="1"/>
          <p:nvPr>
            <p:ph idx="4294967295" type="body"/>
          </p:nvPr>
        </p:nvSpPr>
        <p:spPr>
          <a:xfrm>
            <a:off x="2163303" y="1896750"/>
            <a:ext cx="5307300" cy="6750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nl" sz="2900">
                <a:solidFill>
                  <a:schemeClr val="accent2"/>
                </a:solidFill>
              </a:rPr>
              <a:t>https://shorturl.at/qMTVZ</a:t>
            </a:r>
            <a:endParaRPr sz="2900">
              <a:solidFill>
                <a:schemeClr val="accent2"/>
              </a:solidFill>
              <a:latin typeface="Arial"/>
              <a:ea typeface="Arial"/>
              <a:cs typeface="Arial"/>
              <a:sym typeface="Arial"/>
            </a:endParaRPr>
          </a:p>
          <a:p>
            <a:pPr indent="0" lvl="0" marL="0" rtl="0" algn="ctr">
              <a:spcBef>
                <a:spcPts val="1600"/>
              </a:spcBef>
              <a:spcAft>
                <a:spcPts val="1600"/>
              </a:spcAft>
              <a:buNone/>
            </a:pPr>
            <a:r>
              <a:t/>
            </a:r>
            <a:endParaRPr sz="2900">
              <a:solidFill>
                <a:schemeClr val="accent2"/>
              </a:solidFill>
            </a:endParaRPr>
          </a:p>
        </p:txBody>
      </p:sp>
      <p:pic>
        <p:nvPicPr>
          <p:cNvPr id="290" name="Google Shape;290;p22"/>
          <p:cNvPicPr preferRelativeResize="0"/>
          <p:nvPr/>
        </p:nvPicPr>
        <p:blipFill>
          <a:blip r:embed="rId3">
            <a:alphaModFix/>
          </a:blip>
          <a:stretch>
            <a:fillRect/>
          </a:stretch>
        </p:blipFill>
        <p:spPr>
          <a:xfrm>
            <a:off x="2960325" y="3001250"/>
            <a:ext cx="3713225" cy="214224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3"/>
          <p:cNvSpPr txBox="1"/>
          <p:nvPr>
            <p:ph type="title"/>
          </p:nvPr>
        </p:nvSpPr>
        <p:spPr>
          <a:xfrm>
            <a:off x="1157600" y="21147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3900"/>
              <a:t>“</a:t>
            </a:r>
            <a:r>
              <a:rPr lang="nl" sz="3900"/>
              <a:t>NABESPREKING”</a:t>
            </a:r>
            <a:endParaRPr sz="4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900"/>
              <a:t>De CMO van KPN Greennet Louis</a:t>
            </a:r>
            <a:endParaRPr sz="1900"/>
          </a:p>
        </p:txBody>
      </p:sp>
      <p:sp>
        <p:nvSpPr>
          <p:cNvPr id="301" name="Google Shape;301;p24"/>
          <p:cNvSpPr txBox="1"/>
          <p:nvPr>
            <p:ph idx="4294967295" type="title"/>
          </p:nvPr>
        </p:nvSpPr>
        <p:spPr>
          <a:xfrm>
            <a:off x="163550" y="1307850"/>
            <a:ext cx="4273800" cy="3234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800"/>
              <a:t>Louis is de kritische marketeer en CMO van KPN Greennet. </a:t>
            </a:r>
            <a:endParaRPr sz="1800"/>
          </a:p>
          <a:p>
            <a:pPr indent="0" lvl="0" marL="0" rtl="0" algn="l">
              <a:lnSpc>
                <a:spcPct val="115000"/>
              </a:lnSpc>
              <a:spcBef>
                <a:spcPts val="1600"/>
              </a:spcBef>
              <a:spcAft>
                <a:spcPts val="0"/>
              </a:spcAft>
              <a:buNone/>
            </a:pPr>
            <a:r>
              <a:rPr lang="nl" sz="1800"/>
              <a:t>Hij beoordeelt jouw </a:t>
            </a:r>
            <a:r>
              <a:rPr lang="nl" sz="1800"/>
              <a:t>marketing prompt</a:t>
            </a:r>
            <a:r>
              <a:rPr lang="nl" sz="1800"/>
              <a:t> om te zien of deze geschikt is voor advertenties. </a:t>
            </a:r>
            <a:endParaRPr sz="1800"/>
          </a:p>
          <a:p>
            <a:pPr indent="0" lvl="0" marL="0" rtl="0" algn="l">
              <a:lnSpc>
                <a:spcPct val="115000"/>
              </a:lnSpc>
              <a:spcBef>
                <a:spcPts val="1600"/>
              </a:spcBef>
              <a:spcAft>
                <a:spcPts val="1600"/>
              </a:spcAft>
              <a:buNone/>
            </a:pPr>
            <a:r>
              <a:rPr lang="nl" sz="1800"/>
              <a:t>Na zijn analyse geeft hij je direct een cijfer en waardevolle feedback om je prompt te verbeteren</a:t>
            </a:r>
            <a:endParaRPr sz="1800"/>
          </a:p>
        </p:txBody>
      </p:sp>
      <p:grpSp>
        <p:nvGrpSpPr>
          <p:cNvPr id="302" name="Google Shape;302;p24"/>
          <p:cNvGrpSpPr/>
          <p:nvPr/>
        </p:nvGrpSpPr>
        <p:grpSpPr>
          <a:xfrm>
            <a:off x="4547087" y="1535165"/>
            <a:ext cx="4273653" cy="2923926"/>
            <a:chOff x="4547087" y="1535165"/>
            <a:chExt cx="4273653" cy="2923926"/>
          </a:xfrm>
        </p:grpSpPr>
        <p:sp>
          <p:nvSpPr>
            <p:cNvPr id="303" name="Google Shape;303;p24"/>
            <p:cNvSpPr/>
            <p:nvPr/>
          </p:nvSpPr>
          <p:spPr>
            <a:xfrm>
              <a:off x="4548440" y="1563490"/>
              <a:ext cx="4272300" cy="2895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4547087" y="1535165"/>
              <a:ext cx="4272300" cy="2895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rot="5400000">
              <a:off x="4414596" y="2956316"/>
              <a:ext cx="579900" cy="810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6" name="Google Shape;306;p24"/>
          <p:cNvPicPr preferRelativeResize="0"/>
          <p:nvPr/>
        </p:nvPicPr>
        <p:blipFill>
          <a:blip r:embed="rId3">
            <a:alphaModFix/>
          </a:blip>
          <a:stretch>
            <a:fillRect/>
          </a:stretch>
        </p:blipFill>
        <p:spPr>
          <a:xfrm>
            <a:off x="4547013" y="1842057"/>
            <a:ext cx="4273799" cy="23101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sz="3000">
                <a:solidFill>
                  <a:srgbClr val="FFFFFF"/>
                </a:solidFill>
                <a:latin typeface="Trebuchet MS"/>
                <a:ea typeface="Trebuchet MS"/>
                <a:cs typeface="Trebuchet MS"/>
                <a:sym typeface="Trebuchet MS"/>
              </a:rPr>
              <a:t>Componenten van een Goede Prompt</a:t>
            </a:r>
            <a:endParaRPr sz="1800"/>
          </a:p>
        </p:txBody>
      </p:sp>
      <p:sp>
        <p:nvSpPr>
          <p:cNvPr id="312" name="Google Shape;312;p25"/>
          <p:cNvSpPr txBox="1"/>
          <p:nvPr>
            <p:ph idx="1" type="body"/>
          </p:nvPr>
        </p:nvSpPr>
        <p:spPr>
          <a:xfrm>
            <a:off x="1297500" y="1567550"/>
            <a:ext cx="7038900" cy="25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sz="1600">
                <a:solidFill>
                  <a:srgbClr val="FFFFFF"/>
                </a:solidFill>
              </a:rPr>
              <a:t>Taak: </a:t>
            </a:r>
            <a:r>
              <a:rPr lang="nl" sz="1600">
                <a:solidFill>
                  <a:srgbClr val="FFFFFF"/>
                </a:solidFill>
              </a:rPr>
              <a:t>Begin met een actiewerkwoord en vermeld duidelijk het doel.</a:t>
            </a:r>
            <a:endParaRPr sz="1600">
              <a:solidFill>
                <a:srgbClr val="FFFFFF"/>
              </a:solidFill>
            </a:endParaRPr>
          </a:p>
          <a:p>
            <a:pPr indent="0" lvl="0" marL="0" rtl="0" algn="l">
              <a:spcBef>
                <a:spcPts val="1600"/>
              </a:spcBef>
              <a:spcAft>
                <a:spcPts val="0"/>
              </a:spcAft>
              <a:buNone/>
            </a:pPr>
            <a:r>
              <a:rPr b="1" lang="nl" sz="1600">
                <a:solidFill>
                  <a:srgbClr val="FFFFFF"/>
                </a:solidFill>
              </a:rPr>
              <a:t>Context:</a:t>
            </a:r>
            <a:r>
              <a:rPr lang="nl" sz="1600">
                <a:solidFill>
                  <a:srgbClr val="FFFFFF"/>
                </a:solidFill>
              </a:rPr>
              <a:t> Geef relevante achtergrondinformatie.</a:t>
            </a:r>
            <a:endParaRPr sz="1600">
              <a:solidFill>
                <a:srgbClr val="FFFFFF"/>
              </a:solidFill>
            </a:endParaRPr>
          </a:p>
          <a:p>
            <a:pPr indent="0" lvl="0" marL="0" rtl="0" algn="l">
              <a:spcBef>
                <a:spcPts val="1600"/>
              </a:spcBef>
              <a:spcAft>
                <a:spcPts val="0"/>
              </a:spcAft>
              <a:buNone/>
            </a:pPr>
            <a:r>
              <a:rPr b="1" lang="nl" sz="1600">
                <a:solidFill>
                  <a:srgbClr val="FFFFFF"/>
                </a:solidFill>
              </a:rPr>
              <a:t>Voorbeelden: </a:t>
            </a:r>
            <a:r>
              <a:rPr lang="nl" sz="1600">
                <a:solidFill>
                  <a:srgbClr val="FFFFFF"/>
                </a:solidFill>
              </a:rPr>
              <a:t>Voorbeelden verbetert de precisie.</a:t>
            </a:r>
            <a:endParaRPr sz="1600">
              <a:solidFill>
                <a:srgbClr val="FFFFFF"/>
              </a:solidFill>
            </a:endParaRPr>
          </a:p>
          <a:p>
            <a:pPr indent="0" lvl="0" marL="0" rtl="0" algn="l">
              <a:spcBef>
                <a:spcPts val="1600"/>
              </a:spcBef>
              <a:spcAft>
                <a:spcPts val="0"/>
              </a:spcAft>
              <a:buNone/>
            </a:pPr>
            <a:r>
              <a:rPr b="1" lang="nl" sz="1600">
                <a:solidFill>
                  <a:srgbClr val="FFFFFF"/>
                </a:solidFill>
              </a:rPr>
              <a:t>Persoonlijkheid, Formaat, en Toon:</a:t>
            </a:r>
            <a:r>
              <a:rPr lang="nl" sz="1600">
                <a:solidFill>
                  <a:srgbClr val="FFFFFF"/>
                </a:solidFill>
              </a:rPr>
              <a:t> Deze elementen begeleiden de AI in hoe de output moet klinken.</a:t>
            </a:r>
            <a:endParaRPr sz="1600">
              <a:solidFill>
                <a:srgbClr val="FFFFFF"/>
              </a:solidFill>
            </a:endParaRPr>
          </a:p>
          <a:p>
            <a:pPr indent="0" lvl="0" marL="0" rtl="0" algn="l">
              <a:spcBef>
                <a:spcPts val="1600"/>
              </a:spcBef>
              <a:spcAft>
                <a:spcPts val="1600"/>
              </a:spcAft>
              <a:buNone/>
            </a:pPr>
            <a:r>
              <a:t/>
            </a:r>
            <a:endParaRPr sz="16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